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1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903912"/>
            <a:ext cx="990600" cy="8778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806450" marR="0" indent="-3492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1938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510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082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654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226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798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370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2" name="1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23" name="Line"/>
          <p:cNvSpPr/>
          <p:nvPr/>
        </p:nvSpPr>
        <p:spPr>
          <a:xfrm flipH="1">
            <a:off x="-1" y="1066800"/>
            <a:ext cx="2" cy="1350963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Line"/>
          <p:cNvSpPr/>
          <p:nvPr/>
        </p:nvSpPr>
        <p:spPr>
          <a:xfrm>
            <a:off x="9161462" y="1066800"/>
            <a:ext cx="1" cy="133350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" name="159933-44" descr="159933-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3" y="-195263"/>
            <a:ext cx="10882313" cy="745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903912"/>
            <a:ext cx="990600" cy="87788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erving the World"/>
          <p:cNvSpPr txBox="1"/>
          <p:nvPr/>
        </p:nvSpPr>
        <p:spPr>
          <a:xfrm>
            <a:off x="4693920" y="4724400"/>
            <a:ext cx="440436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 b="1">
                <a:solidFill>
                  <a:srgbClr val="7AA9D0"/>
                </a:solidFill>
              </a:defRPr>
            </a:lvl1pPr>
          </a:lstStyle>
          <a:p>
            <a:r>
              <a:t>Serving the World</a:t>
            </a:r>
          </a:p>
        </p:txBody>
      </p:sp>
      <p:sp>
        <p:nvSpPr>
          <p:cNvPr id="28" name="Police…"/>
          <p:cNvSpPr txBox="1"/>
          <p:nvPr/>
        </p:nvSpPr>
        <p:spPr>
          <a:xfrm>
            <a:off x="350519" y="533400"/>
            <a:ext cx="9433562" cy="447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solidFill>
                  <a:srgbClr val="FF0000"/>
                </a:solidFill>
              </a:defRPr>
            </a:pPr>
            <a:endParaRPr/>
          </a:p>
          <a:p>
            <a:pPr>
              <a:defRPr sz="5400" b="1">
                <a:solidFill>
                  <a:srgbClr val="FF0000"/>
                </a:solidFill>
              </a:defRPr>
            </a:pPr>
            <a:r>
              <a:t>Police</a:t>
            </a:r>
          </a:p>
          <a:p>
            <a:pPr>
              <a:defRPr sz="5400" b="1">
                <a:solidFill>
                  <a:srgbClr val="FF0000"/>
                </a:solidFill>
              </a:defRPr>
            </a:pPr>
            <a:r>
              <a:t>Secondment Campaign – 2023 Phase 1</a:t>
            </a:r>
          </a:p>
          <a:p>
            <a:pPr>
              <a:defRPr sz="6600" b="1">
                <a:solidFill>
                  <a:srgbClr val="FF0000"/>
                </a:solidFill>
              </a:defRPr>
            </a:pPr>
            <a:r>
              <a:t>The workflow process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4" name="Submissions"/>
          <p:cNvSpPr txBox="1"/>
          <p:nvPr/>
        </p:nvSpPr>
        <p:spPr>
          <a:xfrm>
            <a:off x="1112519" y="2590800"/>
            <a:ext cx="7299961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Submissions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67" name="Submission of nominated Candidate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Submission of nominated Candidates</a:t>
            </a:r>
          </a:p>
        </p:txBody>
      </p:sp>
      <p:sp>
        <p:nvSpPr>
          <p:cNvPr id="68" name="All nominated candidates must be submitted in one single submission via one Note Verbale in accordance with the deadline date of the JO.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t>All nominated candidates must be submitted in one single submission via one Note Verbale in accordance with the deadline date of the JO.</a:t>
            </a:r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endParaRPr/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t>Each submission must contain the excel form “Phase 1 of the 2023 Campaign - Application Sheet - List of Candidates by Permanent Missions” duly completed, listing the names and ranks of all the nominated candidates for each JO.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1" name="Submission of Nominated Candidates (continuation)"/>
          <p:cNvSpPr txBox="1">
            <a:spLocks noGrp="1"/>
          </p:cNvSpPr>
          <p:nvPr>
            <p:ph type="title" idx="4294967295"/>
          </p:nvPr>
        </p:nvSpPr>
        <p:spPr>
          <a:xfrm>
            <a:off x="381000" y="15239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003399"/>
                </a:solidFill>
              </a:defRPr>
            </a:pPr>
            <a:r>
              <a:t>Submission of Nominated</a:t>
            </a:r>
            <a:br/>
            <a:r>
              <a:t>Candidates (continuation)</a:t>
            </a:r>
          </a:p>
        </p:txBody>
      </p:sp>
      <p:sp>
        <p:nvSpPr>
          <p:cNvPr id="72" name="In addition, for each nominated candidate:…"/>
          <p:cNvSpPr txBox="1">
            <a:spLocks noGrp="1"/>
          </p:cNvSpPr>
          <p:nvPr>
            <p:ph type="body" idx="4294967295"/>
          </p:nvPr>
        </p:nvSpPr>
        <p:spPr>
          <a:xfrm>
            <a:off x="3810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In addition, for each nominated candidate: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rPr dirty="0"/>
              <a:t>A United Nations Personal History Profile (PHP, Form P.11) and if needed an Employment record (Supplementary Sheet), duly completed and signed by the candidate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rPr dirty="0"/>
              <a:t>Employment and Academic Certification (Attachment to Personal History Profile (</a:t>
            </a:r>
            <a:r>
              <a:rPr sz="1600" dirty="0"/>
              <a:t>PHP, Form P.11</a:t>
            </a:r>
            <a:r>
              <a:rPr dirty="0"/>
              <a:t>), duly completed and signed by the candidate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dirty="0"/>
              <a:t> </a:t>
            </a:r>
            <a:r>
              <a:rPr lang="en-US" u="sng" dirty="0"/>
              <a:t>signed, stamped</a:t>
            </a:r>
            <a:r>
              <a:rPr u="sng" dirty="0"/>
              <a:t> by the relevant </a:t>
            </a:r>
            <a:r>
              <a:rPr lang="en-US" u="sng" dirty="0"/>
              <a:t>l</a:t>
            </a:r>
            <a:r>
              <a:rPr u="sng" dirty="0"/>
              <a:t>ocal </a:t>
            </a:r>
            <a:r>
              <a:rPr lang="en-US" u="sng" dirty="0"/>
              <a:t>a</a:t>
            </a:r>
            <a:r>
              <a:rPr u="sng" dirty="0"/>
              <a:t>uthority</a:t>
            </a:r>
            <a:r>
              <a:rPr dirty="0"/>
              <a:t> indicating the candidate’s graduation from required academic/police institution as well as his/her rank and date of enlistment/entry to service for police officers.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75" name="Delivery and Receipt"/>
          <p:cNvSpPr txBox="1"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6072">
              <a:defRPr sz="2016">
                <a:solidFill>
                  <a:srgbClr val="003399"/>
                </a:solidFill>
              </a:defRPr>
            </a:lvl1pPr>
          </a:lstStyle>
          <a:p>
            <a:r>
              <a:t>Delivery and Receipt</a:t>
            </a:r>
          </a:p>
        </p:txBody>
      </p:sp>
      <p:sp>
        <p:nvSpPr>
          <p:cNvPr id="76" name="Submissions must be:…"/>
          <p:cNvSpPr txBox="1">
            <a:spLocks noGrp="1"/>
          </p:cNvSpPr>
          <p:nvPr>
            <p:ph type="body" idx="4294967295"/>
          </p:nvPr>
        </p:nvSpPr>
        <p:spPr>
          <a:xfrm>
            <a:off x="152400" y="990600"/>
            <a:ext cx="8839200" cy="5254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Submissions must be:</a:t>
            </a:r>
          </a:p>
          <a:p>
            <a:pPr marL="0" lvl="1" indent="457200">
              <a:spcBef>
                <a:spcPts val="0"/>
              </a:spcBef>
              <a:buSzTx/>
              <a:buNone/>
              <a:defRPr sz="2000">
                <a:solidFill>
                  <a:srgbClr val="FF0000"/>
                </a:solidFill>
              </a:defRPr>
            </a:pPr>
            <a:endParaRPr/>
          </a:p>
          <a:p>
            <a:pPr marL="0" lvl="1" indent="457200">
              <a:spcBef>
                <a:spcPts val="0"/>
              </a:spcBef>
              <a:buSzTx/>
              <a:buNone/>
              <a:defRPr sz="2000" u="sng">
                <a:solidFill>
                  <a:srgbClr val="FF0000"/>
                </a:solidFill>
              </a:defRPr>
            </a:pPr>
            <a:r>
              <a:t>Emailed</a:t>
            </a:r>
            <a:r>
              <a:rPr u="none">
                <a:solidFill>
                  <a:srgbClr val="003399"/>
                </a:solidFill>
              </a:rPr>
              <a:t> to dpo-policesecondmentcampaign@un.org  </a:t>
            </a:r>
            <a:endParaRPr>
              <a:solidFill>
                <a:srgbClr val="003399"/>
              </a:solidFill>
            </a:endParaRP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r>
              <a:t>	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r>
              <a:t>     </a:t>
            </a:r>
            <a:r>
              <a:rPr>
                <a:solidFill>
                  <a:srgbClr val="FF0000"/>
                </a:solidFill>
              </a:rPr>
              <a:t>NOTE:</a:t>
            </a:r>
            <a:r>
              <a:t> No submissions are accepted via ordinary mail or fax or    after the deadline.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The designated official/office in the Police Division confirms receipt of the submissions by responding to the electronic submission after verifying that all submission formalities were adhered to.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79" name="Screening…"/>
          <p:cNvSpPr txBox="1"/>
          <p:nvPr/>
        </p:nvSpPr>
        <p:spPr>
          <a:xfrm>
            <a:off x="502919" y="882650"/>
            <a:ext cx="7299961" cy="382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0">
                <a:solidFill>
                  <a:srgbClr val="FFFFFF"/>
                </a:solidFill>
              </a:defRPr>
            </a:pPr>
            <a:r>
              <a:t>Screening</a:t>
            </a:r>
          </a:p>
          <a:p>
            <a:pPr algn="ctr">
              <a:defRPr sz="8000">
                <a:solidFill>
                  <a:srgbClr val="FFFFFF"/>
                </a:solidFill>
              </a:defRPr>
            </a:pPr>
            <a:r>
              <a:t>&amp;</a:t>
            </a:r>
          </a:p>
          <a:p>
            <a:pPr algn="ctr">
              <a:defRPr sz="8000">
                <a:solidFill>
                  <a:srgbClr val="FFFFFF"/>
                </a:solidFill>
              </a:defRPr>
            </a:pPr>
            <a:r>
              <a:t>Shortlisting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82" name="Initial Screening"/>
          <p:cNvSpPr txBox="1"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3349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2063">
              <a:defRPr sz="1568">
                <a:solidFill>
                  <a:srgbClr val="003399"/>
                </a:solidFill>
              </a:defRPr>
            </a:lvl1pPr>
          </a:lstStyle>
          <a:p>
            <a:r>
              <a:t>Initial Screening</a:t>
            </a:r>
          </a:p>
        </p:txBody>
      </p:sp>
      <p:sp>
        <p:nvSpPr>
          <p:cNvPr id="83" name="For each submission by a Permanent Mission, the Police Division:…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For each submission by a Permanent Mission, the Police Division: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checks that the JO is reflected on the excel sheet form titled “Phase 1 of the 2023 Campaign - Application Sheet - List of Candidates by Permanent Missions”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matches the information on the excel sheet form with the number of nominated candidates received from that Permanent Mission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86" name="Initial Screening (continuation)"/>
          <p:cNvSpPr txBox="1"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334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65760">
              <a:defRPr sz="1120">
                <a:solidFill>
                  <a:srgbClr val="003399"/>
                </a:solidFill>
              </a:defRPr>
            </a:pPr>
            <a:r>
              <a:t>Initial Screening</a:t>
            </a:r>
            <a:br/>
            <a:r>
              <a:t>(continuation)</a:t>
            </a:r>
          </a:p>
        </p:txBody>
      </p:sp>
      <p:sp>
        <p:nvSpPr>
          <p:cNvPr id="87" name="For each JO, the Police Division completes the following:…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For each JO, the Police Division completes the following:</a:t>
            </a:r>
          </a:p>
          <a:p>
            <a:pPr>
              <a:buSzTx/>
              <a:buNone/>
              <a:defRPr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reviews the documentation for each nominated candidate to ensure that all the required forms are duly completed and signed, and that the Employment and Academic Certification is attached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records all information into Nova, the HR system used to manage the police recruitment campaign. 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provides substantive offices/sections with access to JOs and to candidates for the preliminary evaluation and short-listing.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90" name="Preliminary Evaluation &amp; Shortlisting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3349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2063">
              <a:defRPr sz="1568">
                <a:solidFill>
                  <a:srgbClr val="003399"/>
                </a:solidFill>
              </a:defRPr>
            </a:lvl1pPr>
          </a:lstStyle>
          <a:p>
            <a:r>
              <a:t>Preliminary Evaluation &amp; Shortlisting</a:t>
            </a:r>
          </a:p>
        </p:txBody>
      </p:sp>
      <p:sp>
        <p:nvSpPr>
          <p:cNvPr id="91" name="Once Hiring Managers in the Police Division receive and record all applicants, they:…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endParaRPr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Once Hiring Managers in the Police Division receive and record all applicants, they: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Conduct a preliminary evaluation of the education, work experience and knowledge of languages of all nominees.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Determine the shortlists.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Inform the respective Permanent Missions of the status of their candidates.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94" name="Assessment…"/>
          <p:cNvSpPr txBox="1"/>
          <p:nvPr/>
        </p:nvSpPr>
        <p:spPr>
          <a:xfrm>
            <a:off x="502919" y="882650"/>
            <a:ext cx="7299961" cy="420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Assessment</a:t>
            </a:r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&amp; </a:t>
            </a:r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Selection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97" name="19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19</a:t>
            </a:r>
          </a:p>
        </p:txBody>
      </p:sp>
      <p:sp>
        <p:nvSpPr>
          <p:cNvPr id="98" name="Substantive Assessment – written test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Substantive Assessment – written test</a:t>
            </a:r>
          </a:p>
        </p:txBody>
      </p:sp>
      <p:sp>
        <p:nvSpPr>
          <p:cNvPr id="99" name="Upon confirmation that the shortlisted candidates meet the required qualifications of the JOs, the Hiring Managers in the Police Division proceed with the substantive assessment(s).…"/>
          <p:cNvSpPr txBox="1">
            <a:spLocks noGrp="1"/>
          </p:cNvSpPr>
          <p:nvPr>
            <p:ph type="body" idx="4294967295"/>
          </p:nvPr>
        </p:nvSpPr>
        <p:spPr>
          <a:xfrm>
            <a:off x="533400" y="1371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Upon confirmation that the shortlisted candidates meet the required qualifications of the JOs, the Hiring Managers in the Police Division proceed with the substantive assessment(s).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Short-listed candidates will be approached directly for scheduling of written test, </a:t>
            </a:r>
            <a:r>
              <a:rPr i="1"/>
              <a:t>if required, </a:t>
            </a:r>
            <a:r>
              <a:t>and of an interview.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Assessment Panels are normally composed of three members, with two being subject matter experts at the same or higher level of the JO, and at least one being female.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1" name="In the presentation: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In the presentation:</a:t>
            </a:r>
          </a:p>
        </p:txBody>
      </p:sp>
      <p:sp>
        <p:nvSpPr>
          <p:cNvPr id="32" name="Background on Secondment Campaigns…"/>
          <p:cNvSpPr txBox="1"/>
          <p:nvPr/>
        </p:nvSpPr>
        <p:spPr>
          <a:xfrm>
            <a:off x="655319" y="990600"/>
            <a:ext cx="7452361" cy="363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400"/>
              </a:spcBef>
              <a:defRPr sz="1800" b="1">
                <a:solidFill>
                  <a:srgbClr val="2B5481"/>
                </a:solidFill>
              </a:defRPr>
            </a:pPr>
            <a:r>
              <a:t> </a:t>
            </a:r>
            <a:endParaRPr sz="2400">
              <a:solidFill>
                <a:srgbClr val="0052A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Background on Secondment Campaigns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Workflow process overview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Job Openings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Submissions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Screening and Short-listing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Assessment and Selection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Successful candidates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Communications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02" name="20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20</a:t>
            </a:r>
          </a:p>
        </p:txBody>
      </p:sp>
      <p:sp>
        <p:nvSpPr>
          <p:cNvPr id="103" name="Substantive Assessment (continuation)"/>
          <p:cNvSpPr txBox="1">
            <a:spLocks noGrp="1"/>
          </p:cNvSpPr>
          <p:nvPr>
            <p:ph type="title" idx="4294967295"/>
          </p:nvPr>
        </p:nvSpPr>
        <p:spPr>
          <a:xfrm>
            <a:off x="457200" y="22859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003399"/>
                </a:solidFill>
              </a:defRPr>
            </a:pPr>
            <a:r>
              <a:t>Substantive Assessment</a:t>
            </a:r>
            <a:br/>
            <a:r>
              <a:t>(continuation)</a:t>
            </a:r>
          </a:p>
        </p:txBody>
      </p:sp>
      <p:sp>
        <p:nvSpPr>
          <p:cNvPr id="104" name="Substantive assessment methods may include a technical test, a written exercise, a case study, a presentation, a simulation exercise, an essay exercise, or another exercise to measure a particular set of skills commensurate with the position, followed by"/>
          <p:cNvSpPr txBox="1">
            <a:spLocks noGrp="1"/>
          </p:cNvSpPr>
          <p:nvPr>
            <p:ph type="body" idx="4294967295"/>
          </p:nvPr>
        </p:nvSpPr>
        <p:spPr>
          <a:xfrm>
            <a:off x="731608" y="1094108"/>
            <a:ext cx="8229601" cy="54102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sz="2400" b="0">
                <a:solidFill>
                  <a:srgbClr val="808080"/>
                </a:solidFill>
              </a:defRPr>
            </a:pPr>
            <a:endParaRPr/>
          </a:p>
          <a:p>
            <a:pPr>
              <a:buSzTx/>
              <a:buNone/>
              <a:defRPr sz="2400" b="0">
                <a:solidFill>
                  <a:srgbClr val="808080"/>
                </a:solidFill>
              </a:defRPr>
            </a:pPr>
            <a:endParaRPr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Substantive assessment methods may include a technical test, a written exercise, a case study, a presentation, a simulation exercise, an essay exercise, or another exercise to measure a particular set of skills commensurate with the position, followed by a competency-based interview.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Assessment exercises are conducted in strict confidence.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07" name="Substantive Assessment - Competency-Based Interview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003399"/>
                </a:solidFill>
              </a:defRPr>
            </a:lvl1pPr>
          </a:lstStyle>
          <a:p>
            <a:r>
              <a:t>Substantive Assessment - Competency-Based Interview</a:t>
            </a:r>
          </a:p>
        </p:txBody>
      </p:sp>
      <p:sp>
        <p:nvSpPr>
          <p:cNvPr id="108" name="Short-listed candidates are contacted directly to schedule an interview.…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sz="2000"/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Short-listed candidates are contacted directly to schedule an interview.</a:t>
            </a:r>
          </a:p>
          <a:p>
            <a:pPr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Candidates are notified at least five working days in advance.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The invitation includes the date and time and means of the interview (telephone, video conference, face-to-face).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A separate presentation/link provides details on competency-based interviews and tips on how to prepare.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11" name="Recommendation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Recommendations</a:t>
            </a:r>
          </a:p>
        </p:txBody>
      </p:sp>
      <p:sp>
        <p:nvSpPr>
          <p:cNvPr id="112" name="Following the substantive assessment of the shortlisted candidates, recommendations are submitted to the USG DPO (for posts at the D-1 level and above) by the Hiring Manager in coordination with the Executive Office of DPPA-DPO. For posts up to and inclu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t>Following the substantive assessment of the shortlisted candidates, recommendations are submitted to the USG DPO (for posts at the D-1 level and above) by the Hiring Manager in coordination with the Executive Office of DPPA-DPO. For posts up to and including the P-5 level, the Police Adviser has the delegated authority.</a:t>
            </a:r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endParaRPr/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t>Effective from the 1</a:t>
            </a:r>
            <a:r>
              <a:rPr baseline="30000"/>
              <a:t>st</a:t>
            </a:r>
            <a:r>
              <a:t> Phase of the Military/Police Campaign 2011, cases are no longer submitted to the Central Review Bodies.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15" name="Selection Decision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9536">
              <a:defRPr sz="3008">
                <a:solidFill>
                  <a:srgbClr val="003399"/>
                </a:solidFill>
              </a:defRPr>
            </a:lvl1pPr>
          </a:lstStyle>
          <a:p>
            <a:r>
              <a:t>Selection Decisions</a:t>
            </a:r>
          </a:p>
        </p:txBody>
      </p:sp>
      <p:sp>
        <p:nvSpPr>
          <p:cNvPr id="116" name="Selection decisions for each JO are approved by the Under-Secretary-General of DPO.…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sz="1800"/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Selection decisions for each JO are approved by the Under-Secretary-General of DPO.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Once a selection decision is made: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A fax/NV is sent from the Police Division to the Permanent Mission, to notify that their candidate was either recommended for selection, recommended for the roster  for a period of two years, or was not successful.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The official offer of appointment is sent to the candidate from OHR/DOS.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At the end of a campaign, the Permanent Mission will be provided with the consolidated results for all JOs of their recommended candidates.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19" name="Successful Candidates"/>
          <p:cNvSpPr txBox="1"/>
          <p:nvPr/>
        </p:nvSpPr>
        <p:spPr>
          <a:xfrm>
            <a:off x="807719" y="1905000"/>
            <a:ext cx="7299961" cy="194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Successful Candidates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22" name="Terms of Appointment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6072">
              <a:defRPr sz="2016">
                <a:solidFill>
                  <a:srgbClr val="003399"/>
                </a:solidFill>
              </a:defRPr>
            </a:lvl1pPr>
          </a:lstStyle>
          <a:p>
            <a:r>
              <a:t>Terms of Appointments</a:t>
            </a:r>
          </a:p>
        </p:txBody>
      </p:sp>
      <p:sp>
        <p:nvSpPr>
          <p:cNvPr id="123" name="Effective from Phase I, Military/Police Campaign-2011 selected candidates:…"/>
          <p:cNvSpPr txBox="1">
            <a:spLocks noGrp="1"/>
          </p:cNvSpPr>
          <p:nvPr>
            <p:ph type="body" idx="4294967295"/>
          </p:nvPr>
        </p:nvSpPr>
        <p:spPr>
          <a:xfrm>
            <a:off x="533400" y="12192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Effective from Phase I, Military/Police Campaign-2011 selected candidates: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Are issued fixed-term appointments for a period of two years limited to service on posts financed by the support account for peacekeeping operations requiring active military/police service;</a:t>
            </a:r>
          </a:p>
          <a:p>
            <a:pPr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Are considered external candidates when applying to other UN civilian JOs.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Seconded officers who apply to civilian JOs at the professional level within the Organization must meet all academic and experience requirements as listed in the JO.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126" name="Background Check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6072">
              <a:defRPr sz="2016">
                <a:solidFill>
                  <a:srgbClr val="003399"/>
                </a:solidFill>
              </a:defRPr>
            </a:lvl1pPr>
          </a:lstStyle>
          <a:p>
            <a:r>
              <a:t>Background Checks</a:t>
            </a:r>
          </a:p>
        </p:txBody>
      </p:sp>
      <p:sp>
        <p:nvSpPr>
          <p:cNvPr id="127" name="Effective from Phase II of the 2011 Military and Police Campaign:…"/>
          <p:cNvSpPr txBox="1">
            <a:spLocks noGrp="1"/>
          </p:cNvSpPr>
          <p:nvPr>
            <p:ph type="body" idx="4294967295"/>
          </p:nvPr>
        </p:nvSpPr>
        <p:spPr>
          <a:xfrm>
            <a:off x="381000" y="7620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Effective from Phase II of the 2011 Military and Police Campaign: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Background checks for selected candidates are not performed by OHR – this information is now certified on the Employment and Academic Certification form by the relevant </a:t>
            </a:r>
            <a:r>
              <a:rPr lang="en-US" dirty="0"/>
              <a:t>l</a:t>
            </a:r>
            <a:r>
              <a:rPr dirty="0"/>
              <a:t>ocal </a:t>
            </a:r>
            <a:r>
              <a:rPr lang="en-US" dirty="0"/>
              <a:t>a</a:t>
            </a:r>
            <a:r>
              <a:rPr dirty="0"/>
              <a:t>uthority of Member States.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All  seconded officers who apply to civilian JOs at the professional level within the Organization will be subject to background checks on par with other applicants.</a:t>
            </a:r>
          </a:p>
          <a:p>
            <a:pPr>
              <a:buSzTx/>
              <a:buNone/>
              <a:defRPr>
                <a:solidFill>
                  <a:srgbClr val="0052A4"/>
                </a:solidFill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30" name="Communications"/>
          <p:cNvSpPr txBox="1"/>
          <p:nvPr/>
        </p:nvSpPr>
        <p:spPr>
          <a:xfrm>
            <a:off x="960119" y="1524000"/>
            <a:ext cx="7147561" cy="2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Communications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33" name="Communication regarding a Police Campaign is done through the Permanent Missions only.…"/>
          <p:cNvSpPr txBox="1">
            <a:spLocks noGrp="1"/>
          </p:cNvSpPr>
          <p:nvPr>
            <p:ph type="body" idx="4294967295"/>
          </p:nvPr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Communication regarding a Police Campaign is done through the Permanent Missions only.  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Queries from recommended candidates are not entertained.</a:t>
            </a:r>
          </a:p>
          <a:p>
            <a:pPr>
              <a:buSzTx/>
              <a:buNone/>
              <a:defRPr>
                <a:solidFill>
                  <a:srgbClr val="003399"/>
                </a:solidFill>
              </a:defRPr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For each Police Campaign the contact information of the key focal point/office in the Police Division will be provided to Member States.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5" name="Background…"/>
          <p:cNvSpPr txBox="1"/>
          <p:nvPr/>
        </p:nvSpPr>
        <p:spPr>
          <a:xfrm>
            <a:off x="883919" y="163512"/>
            <a:ext cx="7299961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Background</a:t>
            </a:r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on Secondment Campaigns and process workflow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8" name="Background on Secondment Campaign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13816">
              <a:defRPr sz="2492">
                <a:solidFill>
                  <a:srgbClr val="FF0000"/>
                </a:solidFill>
              </a:defRPr>
            </a:pPr>
            <a:r>
              <a:t>Background on Secondment Campaigns</a:t>
            </a:r>
            <a:br/>
            <a:endParaRPr/>
          </a:p>
        </p:txBody>
      </p:sp>
      <p:sp>
        <p:nvSpPr>
          <p:cNvPr id="39" name="A Police “Secondment campaign” is normally conducted once or twice a year depending on available Job Openings (JOs)…"/>
          <p:cNvSpPr txBox="1">
            <a:spLocks noGrp="1"/>
          </p:cNvSpPr>
          <p:nvPr>
            <p:ph type="body" idx="4294967295"/>
          </p:nvPr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t>A Police “Secondment campaign” is normally conducted once or twice a year depending on available Job Openings (JOs)</a:t>
            </a:r>
          </a:p>
          <a:p>
            <a:pPr>
              <a:buSzTx/>
              <a:buNone/>
              <a:defRPr sz="18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t>The nominated candidates: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must be in active Police Service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if selected, will be required to be officially seconded to the UN</a:t>
            </a:r>
          </a:p>
          <a:p>
            <a:pPr>
              <a:buChar char="•"/>
              <a:defRPr sz="16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t>The usual period seconded police officers may serve in posts financed by the support account for peace operations requiring active police service, is two years. A third year can be approved - based on the performance and on the need of the office - by the Hiring Managers. Exceptionally a fourth and final year extension can be approved by the USG DPO.</a:t>
            </a:r>
          </a:p>
          <a:p>
            <a:pPr>
              <a:buChar char="•"/>
              <a:defRPr sz="18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FF0000"/>
                </a:solidFill>
              </a:defRPr>
            </a:pPr>
            <a:r>
              <a:t>Nominations of police officers who are currently on secondment to the UN will not be considered.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ice Campaign Workflow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8055">
              <a:defRPr sz="1568"/>
            </a:pPr>
            <a:r>
              <a:t>          </a:t>
            </a:r>
            <a:br/>
            <a:r>
              <a:t>                </a:t>
            </a:r>
            <a:r>
              <a:rPr sz="1176"/>
              <a:t>Police Campaign Workflow</a:t>
            </a:r>
            <a:br>
              <a:rPr sz="1176"/>
            </a:br>
            <a:br>
              <a:rPr sz="1176"/>
            </a:br>
            <a:br>
              <a:rPr sz="1176"/>
            </a:br>
            <a:endParaRPr sz="1176"/>
          </a:p>
        </p:txBody>
      </p:sp>
      <p:sp>
        <p:nvSpPr>
          <p:cNvPr id="42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3475"/>
            <a:ext cx="8613775" cy="543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7" name="Job Openings"/>
          <p:cNvSpPr txBox="1"/>
          <p:nvPr/>
        </p:nvSpPr>
        <p:spPr>
          <a:xfrm>
            <a:off x="922019" y="1371600"/>
            <a:ext cx="7299961" cy="317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Job Openings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50" name="Job Opening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873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22959">
              <a:defRPr sz="2520">
                <a:solidFill>
                  <a:srgbClr val="003399"/>
                </a:solidFill>
              </a:defRPr>
            </a:lvl1pPr>
          </a:lstStyle>
          <a:p>
            <a:r>
              <a:t>Job Openings</a:t>
            </a:r>
          </a:p>
        </p:txBody>
      </p:sp>
      <p:sp>
        <p:nvSpPr>
          <p:cNvPr id="51" name="Job Openings (JOs) for the Police Secondment Campaign are advertised via a Note Verbale which is sent to all Permanent Missions.…"/>
          <p:cNvSpPr txBox="1">
            <a:spLocks noGrp="1"/>
          </p:cNvSpPr>
          <p:nvPr>
            <p:ph type="body" idx="4294967295"/>
          </p:nvPr>
        </p:nvSpPr>
        <p:spPr>
          <a:xfrm>
            <a:off x="381000" y="914400"/>
            <a:ext cx="83058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sz="900"/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Job Openings (JOs) for the Police Secondment Campaign are advertised via a Note Verbale which is sent to all Permanent Missions.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The Note Verbale is distributed by the Police Division by:	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E-mail to the generic email of all Permanent Missions in New York as listed in the UN Blue Book;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Email to the focal points in all Permanent Missions</a:t>
            </a:r>
            <a:r>
              <a:rPr b="0"/>
              <a:t>, </a:t>
            </a:r>
            <a:r>
              <a:t>if applicable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JOs in English and French are circulated for 90 days.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buSzTx/>
              <a:buNone/>
              <a:defRPr sz="1800">
                <a:solidFill>
                  <a:srgbClr val="0052A4"/>
                </a:solidFill>
              </a:defRPr>
            </a:pPr>
            <a:endParaRPr/>
          </a:p>
          <a:p>
            <a:pPr>
              <a:lnSpc>
                <a:spcPct val="90000"/>
              </a:lnSpc>
              <a:buChar char="•"/>
              <a:defRPr sz="600"/>
            </a:pPr>
            <a:endParaRPr/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600"/>
            </a:pPr>
            <a:endParaRPr/>
          </a:p>
          <a:p>
            <a:pPr>
              <a:lnSpc>
                <a:spcPct val="90000"/>
              </a:lnSpc>
              <a:spcBef>
                <a:spcPts val="100"/>
              </a:spcBef>
              <a:buSzTx/>
              <a:buNone/>
              <a:defRPr sz="600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4" name="Note Verbale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003399"/>
                </a:solidFill>
              </a:defRPr>
            </a:lvl1pPr>
          </a:lstStyle>
          <a:p>
            <a:r>
              <a:t>Note Verbale</a:t>
            </a:r>
          </a:p>
        </p:txBody>
      </p:sp>
      <p:sp>
        <p:nvSpPr>
          <p:cNvPr id="55" name="Specifies:…"/>
          <p:cNvSpPr txBox="1"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3200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Specifies:</a:t>
            </a:r>
          </a:p>
          <a:p>
            <a:pPr marL="742950" lvl="1" indent="-285750">
              <a:spcBef>
                <a:spcPts val="0"/>
              </a:spcBef>
              <a:defRPr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>
                <a:solidFill>
                  <a:srgbClr val="003399"/>
                </a:solidFill>
              </a:defRPr>
            </a:pPr>
            <a:r>
              <a:t>deadline date for application</a:t>
            </a:r>
          </a:p>
          <a:p>
            <a:pPr marL="285750" lvl="1" indent="171450">
              <a:spcBef>
                <a:spcPts val="0"/>
              </a:spcBef>
              <a:buSzTx/>
              <a:buNone/>
              <a:defRPr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>
                <a:solidFill>
                  <a:srgbClr val="003399"/>
                </a:solidFill>
              </a:defRPr>
            </a:pPr>
            <a:r>
              <a:t>number of positions available</a:t>
            </a:r>
          </a:p>
        </p:txBody>
      </p:sp>
      <p:sp>
        <p:nvSpPr>
          <p:cNvPr id="56" name="Includes:…"/>
          <p:cNvSpPr txBox="1"/>
          <p:nvPr/>
        </p:nvSpPr>
        <p:spPr>
          <a:xfrm>
            <a:off x="3931920" y="1143000"/>
            <a:ext cx="455676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b="1">
                <a:solidFill>
                  <a:srgbClr val="003399"/>
                </a:solidFill>
              </a:defRPr>
            </a:pPr>
            <a:r>
              <a:t>Includes: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t>Notification procedures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t>United Nations Personal History Profile (PHP), P-11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t>Employment and Academic Certification (</a:t>
            </a:r>
            <a:r>
              <a:rPr sz="1400"/>
              <a:t>Attachment to P-11)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t>Employment record (Supplementary Sheet)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t>Excel sheet to list the candidates nominated for each JO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t>Job Openings in English and French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59" name="9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</a:t>
            </a:r>
          </a:p>
        </p:txBody>
      </p:sp>
      <p:sp>
        <p:nvSpPr>
          <p:cNvPr id="60" name="2023 Police Secondment Campaign – Phase 1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48640">
              <a:defRPr sz="1440"/>
            </a:pPr>
            <a:br/>
            <a:r>
              <a:rPr>
                <a:solidFill>
                  <a:srgbClr val="003399"/>
                </a:solidFill>
              </a:rPr>
              <a:t>2023 Police Secondment Campaign – Phase 1</a:t>
            </a:r>
            <a:br>
              <a:rPr>
                <a:solidFill>
                  <a:srgbClr val="003399"/>
                </a:solidFill>
              </a:rPr>
            </a:br>
            <a:r>
              <a:rPr>
                <a:solidFill>
                  <a:srgbClr val="003399"/>
                </a:solidFill>
              </a:rPr>
              <a:t> </a:t>
            </a:r>
            <a:br>
              <a:rPr>
                <a:solidFill>
                  <a:srgbClr val="003399"/>
                </a:solidFill>
              </a:rPr>
            </a:br>
            <a:br>
              <a:rPr>
                <a:solidFill>
                  <a:srgbClr val="003399"/>
                </a:solidFill>
              </a:rPr>
            </a:br>
            <a:endParaRPr>
              <a:solidFill>
                <a:srgbClr val="003399"/>
              </a:solidFill>
            </a:endParaRPr>
          </a:p>
        </p:txBody>
      </p:sp>
      <p:sp>
        <p:nvSpPr>
          <p:cNvPr id="61" name="The police posts advertised include 11 JOs for 14 posts:…"/>
          <p:cNvSpPr txBox="1"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None/>
              <a:defRPr>
                <a:solidFill>
                  <a:srgbClr val="FF0000"/>
                </a:solidFill>
              </a:defRPr>
            </a:pPr>
            <a:r>
              <a:rPr dirty="0"/>
              <a:t>The police posts advertised include 1</a:t>
            </a:r>
            <a:r>
              <a:rPr lang="en-US" dirty="0"/>
              <a:t>3</a:t>
            </a:r>
            <a:r>
              <a:rPr dirty="0"/>
              <a:t> JOs for 1</a:t>
            </a:r>
            <a:r>
              <a:rPr lang="en-US" dirty="0"/>
              <a:t>6</a:t>
            </a:r>
            <a:r>
              <a:rPr dirty="0"/>
              <a:t> posts:</a:t>
            </a:r>
            <a:endParaRPr lang="en-US" dirty="0"/>
          </a:p>
          <a:p>
            <a:pPr marL="0" indent="0">
              <a:buSzTx/>
              <a:buNone/>
              <a:defRPr>
                <a:solidFill>
                  <a:srgbClr val="FF0000"/>
                </a:solidFill>
              </a:defRPr>
            </a:pPr>
            <a:endParaRPr dirty="0">
              <a:solidFill>
                <a:srgbClr val="003399"/>
              </a:solidFill>
            </a:endParaRPr>
          </a:p>
          <a:p>
            <a:pPr marL="0" lvl="1" indent="4000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r>
              <a:rPr dirty="0"/>
              <a:t>P-4 Level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Conduct and Discipline Officer, Conduct and Discipline Service</a:t>
            </a:r>
          </a:p>
          <a:p>
            <a:pPr marL="1168400" lvl="2" indent="-2540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Corrections/Prison Advisory Officer, Policy and Training Te</a:t>
            </a:r>
            <a:r>
              <a:rPr lang="en-US" dirty="0"/>
              <a:t>am	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Training Officer</a:t>
            </a:r>
            <a:r>
              <a:rPr lang="en-US" dirty="0"/>
              <a:t> (2 posts)</a:t>
            </a:r>
            <a:r>
              <a:rPr dirty="0"/>
              <a:t>, </a:t>
            </a:r>
            <a:r>
              <a:rPr lang="en-US" dirty="0"/>
              <a:t>ITS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Police Selection and Recruitment Officer, SRS</a:t>
            </a:r>
            <a:endParaRPr lang="en-US"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lang="en-US" dirty="0"/>
              <a:t> UN Police Officer, MMSS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</a:t>
            </a:r>
            <a:r>
              <a:rPr lang="en-US" dirty="0"/>
              <a:t>UN Police Officer (Performance), OPA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Police Planning Officer</a:t>
            </a:r>
            <a:r>
              <a:rPr lang="en-US" dirty="0"/>
              <a:t> (2 posts)</a:t>
            </a:r>
            <a:r>
              <a:rPr dirty="0"/>
              <a:t>, SPDS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Training Officer, OPA</a:t>
            </a:r>
            <a:endParaRPr lang="en-US"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lang="en-US" dirty="0"/>
              <a:t> Police Liaison Officer, OPA</a:t>
            </a:r>
          </a:p>
          <a:p>
            <a:pPr marL="914400" lvl="2" indent="0">
              <a:spcBef>
                <a:spcPts val="0"/>
              </a:spcBef>
              <a:buNone/>
              <a:defRPr sz="1800">
                <a:solidFill>
                  <a:srgbClr val="003399"/>
                </a:solidFill>
              </a:defRPr>
            </a:pPr>
            <a:endParaRPr dirty="0"/>
          </a:p>
          <a:p>
            <a:pPr marL="0" lvl="1" indent="4000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r>
              <a:rPr dirty="0"/>
              <a:t>P-3 Level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Investigation Officer, </a:t>
            </a:r>
            <a:r>
              <a:rPr lang="en-US" dirty="0"/>
              <a:t>OPA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Police Reform Officer, </a:t>
            </a:r>
            <a:r>
              <a:rPr lang="en-US" dirty="0"/>
              <a:t>OPA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Training Officer, </a:t>
            </a:r>
            <a:r>
              <a:rPr lang="en-US" dirty="0"/>
              <a:t>ITS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UN Police Officer</a:t>
            </a:r>
            <a:r>
              <a:rPr lang="en-US" dirty="0"/>
              <a:t> (2 posts)</a:t>
            </a:r>
            <a:r>
              <a:rPr dirty="0"/>
              <a:t>, MMSS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1543</Words>
  <Application>Microsoft Office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Default Design</vt:lpstr>
      <vt:lpstr>PowerPoint Presentation</vt:lpstr>
      <vt:lpstr>In the presentation:</vt:lpstr>
      <vt:lpstr>PowerPoint Presentation</vt:lpstr>
      <vt:lpstr>Background on Secondment Campaigns </vt:lpstr>
      <vt:lpstr>                           Police Campaign Workflow   </vt:lpstr>
      <vt:lpstr>PowerPoint Presentation</vt:lpstr>
      <vt:lpstr>Job Openings</vt:lpstr>
      <vt:lpstr>Note Verbale</vt:lpstr>
      <vt:lpstr> 2023 Police Secondment Campaign – Phase 1    </vt:lpstr>
      <vt:lpstr>PowerPoint Presentation</vt:lpstr>
      <vt:lpstr>Submission of nominated Candidates</vt:lpstr>
      <vt:lpstr>Submission of Nominated Candidates (continuation)</vt:lpstr>
      <vt:lpstr>Delivery and Receipt</vt:lpstr>
      <vt:lpstr>PowerPoint Presentation</vt:lpstr>
      <vt:lpstr>Initial Screening</vt:lpstr>
      <vt:lpstr>Initial Screening (continuation)</vt:lpstr>
      <vt:lpstr>Preliminary Evaluation &amp; Shortlisting</vt:lpstr>
      <vt:lpstr>PowerPoint Presentation</vt:lpstr>
      <vt:lpstr>Substantive Assessment – written test</vt:lpstr>
      <vt:lpstr>Substantive Assessment (continuation)</vt:lpstr>
      <vt:lpstr>Substantive Assessment - Competency-Based Interview</vt:lpstr>
      <vt:lpstr>Recommendations</vt:lpstr>
      <vt:lpstr>Selection Decisions</vt:lpstr>
      <vt:lpstr>PowerPoint Presentation</vt:lpstr>
      <vt:lpstr>Terms of Appointments</vt:lpstr>
      <vt:lpstr>Background Checks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Eyas Mahadeen</dc:creator>
  <cp:lastModifiedBy>Eyas Mahadeen</cp:lastModifiedBy>
  <cp:revision>6</cp:revision>
  <dcterms:modified xsi:type="dcterms:W3CDTF">2023-02-17T02:33:48Z</dcterms:modified>
</cp:coreProperties>
</file>